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3"/>
  </p:notesMasterIdLst>
  <p:handoutMasterIdLst>
    <p:handoutMasterId r:id="rId4"/>
  </p:handoutMasterIdLst>
  <p:sldIdLst>
    <p:sldId id="26857" r:id="rId2"/>
  </p:sldIdLst>
  <p:sldSz cx="12192000" cy="6858000"/>
  <p:notesSz cx="6735763" cy="98663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7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EEF9"/>
    <a:srgbClr val="FAD9CD"/>
    <a:srgbClr val="FFD6C1"/>
    <a:srgbClr val="E2EFDA"/>
    <a:srgbClr val="C44001"/>
    <a:srgbClr val="BBDDDC"/>
    <a:srgbClr val="E0D5B8"/>
    <a:srgbClr val="E2E1B6"/>
    <a:srgbClr val="C0C0D8"/>
    <a:srgbClr val="DCB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3D1479-A854-42B0-A2C3-08738C65C4D8}" v="6" dt="2022-02-15T03:55:22.5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7" autoAdjust="0"/>
    <p:restoredTop sz="95226" autoAdjust="0"/>
  </p:normalViewPr>
  <p:slideViewPr>
    <p:cSldViewPr>
      <p:cViewPr>
        <p:scale>
          <a:sx n="66" d="100"/>
          <a:sy n="66" d="100"/>
        </p:scale>
        <p:origin x="1140" y="292"/>
      </p:cViewPr>
      <p:guideLst>
        <p:guide orient="horz" pos="30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49" d="100"/>
          <a:sy n="49" d="100"/>
        </p:scale>
        <p:origin x="2928" y="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9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7ABFAB-0F1E-4870-9DE5-2F103D4B8D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123E03-5824-46F8-A678-EDA4887E97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B7D2CB-80BE-4BDB-98B0-0D96FB898187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69AF6C-CCDB-46D6-B784-577639D83C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E47377-1D2F-4A9D-ADDB-55EE0CB03D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706CC1-A285-42EF-BFC4-5842085E6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6571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jpe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5B36A5-8E12-4187-8FE3-CFFB573DDF2F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16613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320C3-4339-4174-BC8C-2351EBCA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65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688C1C-9E0C-491A-BAC5-B94D0FB7A90D}"/>
              </a:ext>
            </a:extLst>
          </p:cNvPr>
          <p:cNvSpPr txBox="1"/>
          <p:nvPr userDrawn="1"/>
        </p:nvSpPr>
        <p:spPr>
          <a:xfrm rot="16200000">
            <a:off x="10188683" y="4310264"/>
            <a:ext cx="3612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</a:rPr>
              <a:t>Copyright © 2021 TIME Consulting Co., Ltd., Strictly Confidential </a:t>
            </a:r>
            <a:endParaRPr lang="en-US" sz="90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687597E-C079-4AF7-84E2-ADE384EC1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  <p:pic>
        <p:nvPicPr>
          <p:cNvPr id="6" name="Picture 4" descr="huawei logo">
            <a:extLst>
              <a:ext uri="{FF2B5EF4-FFF2-40B4-BE49-F238E27FC236}">
                <a16:creationId xmlns:a16="http://schemas.microsoft.com/office/drawing/2014/main" id="{851F4128-0E50-4B25-9E73-BDD7308F370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885" y="6461589"/>
            <a:ext cx="1240030" cy="27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302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_Cover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B33CE25-C8A2-406F-A9C2-33BCAD010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580" y="2343104"/>
            <a:ext cx="3419955" cy="1333520"/>
          </a:xfrm>
          <a:effectLst/>
        </p:spPr>
        <p:txBody>
          <a:bodyPr lIns="0" tIns="0" rIns="0" bIns="0" anchor="t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66EF6E0-79E6-43F9-AC81-4A065C583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580" y="4326181"/>
            <a:ext cx="3419955" cy="14232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FBEB97-5DA7-4C7F-943F-87DC01A0EF8B}"/>
              </a:ext>
            </a:extLst>
          </p:cNvPr>
          <p:cNvSpPr/>
          <p:nvPr userDrawn="1"/>
        </p:nvSpPr>
        <p:spPr>
          <a:xfrm>
            <a:off x="362905" y="3959280"/>
            <a:ext cx="1782493" cy="597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49AFFC-8ACE-40E5-974D-D9A4E91F2AB0}"/>
              </a:ext>
            </a:extLst>
          </p:cNvPr>
          <p:cNvSpPr txBox="1"/>
          <p:nvPr userDrawn="1"/>
        </p:nvSpPr>
        <p:spPr>
          <a:xfrm rot="16200000">
            <a:off x="10188683" y="4310264"/>
            <a:ext cx="3612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</a:rPr>
              <a:t>Copyright © 2021 TIME Consulting Co., Ltd., Strictly Confidential </a:t>
            </a:r>
            <a:endParaRPr lang="en-US" sz="90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075CABF-C5F6-4957-9691-76D89BF188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33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DD7FE6D5-315A-453A-9418-DC2502628851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339723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332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3C464-3F3D-4542-A967-C7E73511E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AFF4F-7515-4DE7-B525-9B6F1CC4D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DC7DA-F0F6-4F17-BF95-A6D39B0B3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F3C0E-84F4-4F56-8ED0-939438936F52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6B672-BBA5-495A-AF0A-BDC930B30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60354-0BB1-47E2-BBB0-8244F50E9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B45B5-AB41-4290-A308-F51B4333C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5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A2AF107-4134-4BBE-8F2E-793F5AD87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36" y="165259"/>
            <a:ext cx="11658600" cy="7827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14000"/>
              </a:lnSpc>
              <a:spcBef>
                <a:spcPts val="600"/>
              </a:spcBef>
              <a:defRPr sz="2800" b="1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8F1AA8-40B0-4909-8D47-7C88E2E18C09}"/>
              </a:ext>
            </a:extLst>
          </p:cNvPr>
          <p:cNvSpPr/>
          <p:nvPr userDrawn="1"/>
        </p:nvSpPr>
        <p:spPr>
          <a:xfrm>
            <a:off x="381391" y="1083602"/>
            <a:ext cx="11439134" cy="45719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554B45-1B74-463A-ABC4-471C359524EF}"/>
              </a:ext>
            </a:extLst>
          </p:cNvPr>
          <p:cNvSpPr txBox="1"/>
          <p:nvPr userDrawn="1"/>
        </p:nvSpPr>
        <p:spPr>
          <a:xfrm rot="16200000">
            <a:off x="10188683" y="4310264"/>
            <a:ext cx="3612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Copyright © 2022  TIME Consulting Co., Ltd., Strictly Confidential </a:t>
            </a:r>
            <a:endParaRPr lang="en-US" sz="900" dirty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2CEE50A-31BF-4507-9EB8-12A90B5897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  <p:pic>
        <p:nvPicPr>
          <p:cNvPr id="1028" name="Picture 4" descr="สำนักงานสลากกินแบ่งรัฐบาล  เปิดรับสมัครบุคคลเพื่อคัดเลือกเข้าดำรงตำแหน่งผู้อำนวยการ">
            <a:extLst>
              <a:ext uri="{FF2B5EF4-FFF2-40B4-BE49-F238E27FC236}">
                <a16:creationId xmlns:a16="http://schemas.microsoft.com/office/drawing/2014/main" id="{27923624-9311-4F35-A6F6-F9910A9E3F6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0" t="22300" r="44186" b="15271"/>
          <a:stretch/>
        </p:blipFill>
        <p:spPr bwMode="auto">
          <a:xfrm>
            <a:off x="11026992" y="6342742"/>
            <a:ext cx="765915" cy="456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323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8942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8DEE9D87-F212-47CA-8A8C-D26D16E2C92B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936000" y="0"/>
            <a:ext cx="525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Your Picture Here And Send To Back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EB8A2F-B113-423E-8438-04609576867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-1" y="2043000"/>
            <a:ext cx="5255999" cy="27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880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71755B-EBE9-463E-B026-7CCFB8A079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5675" y="1404938"/>
            <a:ext cx="2101850" cy="1608137"/>
          </a:xfrm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3DB46A3-4D62-4322-B9D7-9290DA7ED4B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42093" y="1404697"/>
            <a:ext cx="2101850" cy="1608137"/>
          </a:xfrm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921F38CA-67C4-420E-B1DB-2FFE640E548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5675" y="3972992"/>
            <a:ext cx="2101850" cy="1608137"/>
          </a:xfrm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9C041C2E-0254-4B0E-BE6B-368CA2FFA5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42093" y="3932405"/>
            <a:ext cx="2101850" cy="1608137"/>
          </a:xfrm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F03A268-0036-4EC7-BD42-5B7A8BB10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36" y="165259"/>
            <a:ext cx="11658600" cy="7827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14000"/>
              </a:lnSpc>
              <a:spcBef>
                <a:spcPts val="600"/>
              </a:spcBef>
              <a:defRPr sz="20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B3F4FB-FADE-4AAC-B262-CC5658D50697}"/>
              </a:ext>
            </a:extLst>
          </p:cNvPr>
          <p:cNvSpPr/>
          <p:nvPr userDrawn="1"/>
        </p:nvSpPr>
        <p:spPr>
          <a:xfrm>
            <a:off x="381391" y="1083602"/>
            <a:ext cx="11439134" cy="45719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092040-4E68-421D-81D0-056AA853BDCE}"/>
              </a:ext>
            </a:extLst>
          </p:cNvPr>
          <p:cNvSpPr txBox="1"/>
          <p:nvPr userDrawn="1"/>
        </p:nvSpPr>
        <p:spPr>
          <a:xfrm rot="16200000">
            <a:off x="10188683" y="4310264"/>
            <a:ext cx="3612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</a:rPr>
              <a:t>Copyright © 2021 TIME Consulting Co., Ltd., Strictly Confidential </a:t>
            </a:r>
            <a:endParaRPr lang="en-US" sz="90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09C4E683-BCAC-4E6A-8CD7-08C78691BA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  <p:pic>
        <p:nvPicPr>
          <p:cNvPr id="17" name="Picture 4" descr="huawei logo">
            <a:extLst>
              <a:ext uri="{FF2B5EF4-FFF2-40B4-BE49-F238E27FC236}">
                <a16:creationId xmlns:a16="http://schemas.microsoft.com/office/drawing/2014/main" id="{A46BF0D8-D25C-4FEA-9E42-BA3A5DF4EF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885" y="6461589"/>
            <a:ext cx="1240030" cy="27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965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71755B-EBE9-463E-B026-7CCFB8A079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5675" y="1404938"/>
            <a:ext cx="2101850" cy="1608137"/>
          </a:xfrm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3DB46A3-4D62-4322-B9D7-9290DA7ED4B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42093" y="1404697"/>
            <a:ext cx="2101850" cy="1608137"/>
          </a:xfrm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A390AB-D434-4876-A675-E9E76C712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36" y="165259"/>
            <a:ext cx="11658600" cy="7827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14000"/>
              </a:lnSpc>
              <a:spcBef>
                <a:spcPts val="600"/>
              </a:spcBef>
              <a:defRPr sz="20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72598B-7B4C-41DA-9AEB-82AD1CF09311}"/>
              </a:ext>
            </a:extLst>
          </p:cNvPr>
          <p:cNvSpPr/>
          <p:nvPr userDrawn="1"/>
        </p:nvSpPr>
        <p:spPr>
          <a:xfrm>
            <a:off x="381391" y="1083602"/>
            <a:ext cx="11439134" cy="45719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E8A609-647D-43AC-B225-B8BDE2A6032B}"/>
              </a:ext>
            </a:extLst>
          </p:cNvPr>
          <p:cNvSpPr txBox="1"/>
          <p:nvPr userDrawn="1"/>
        </p:nvSpPr>
        <p:spPr>
          <a:xfrm rot="16200000">
            <a:off x="10188683" y="4310264"/>
            <a:ext cx="3612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</a:rPr>
              <a:t>Copyright © 2021 TIME Consulting Co., Ltd., Strictly Confidential </a:t>
            </a:r>
            <a:endParaRPr lang="en-US" sz="90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A02211-CAC8-4455-9B56-58DE292663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  <p:pic>
        <p:nvPicPr>
          <p:cNvPr id="11" name="Picture 4" descr="huawei logo">
            <a:extLst>
              <a:ext uri="{FF2B5EF4-FFF2-40B4-BE49-F238E27FC236}">
                <a16:creationId xmlns:a16="http://schemas.microsoft.com/office/drawing/2014/main" id="{A78BAE31-88F8-4F9F-8630-4C9AC668FAB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009" y="6447428"/>
            <a:ext cx="1240030" cy="27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53683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_Cover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D2C7BDF-FD24-4406-9403-149A2AB26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2298" y="1713911"/>
            <a:ext cx="8334375" cy="14118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b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D8286AD-A9FB-4FF7-B52D-196825ADA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2298" y="3732214"/>
            <a:ext cx="8334375" cy="6524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0F3D74-D91B-450B-AA7B-6314B0D71EBD}"/>
              </a:ext>
            </a:extLst>
          </p:cNvPr>
          <p:cNvSpPr txBox="1"/>
          <p:nvPr userDrawn="1"/>
        </p:nvSpPr>
        <p:spPr>
          <a:xfrm rot="16200000">
            <a:off x="10188683" y="4310264"/>
            <a:ext cx="3612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</a:rPr>
              <a:t>Copyright © 2021 TIME Consulting Co., Ltd., Strictly Confidential </a:t>
            </a:r>
            <a:endParaRPr lang="en-US" sz="90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55F4D02-83B3-4CF1-8C10-512AEE43EA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628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B33CE25-C8A2-406F-A9C2-33BCAD010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580" y="2343104"/>
            <a:ext cx="3419955" cy="1333520"/>
          </a:xfrm>
          <a:effectLst/>
        </p:spPr>
        <p:txBody>
          <a:bodyPr lIns="0" tIns="0" rIns="0" bIns="0" anchor="t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66EF6E0-79E6-43F9-AC81-4A065C583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580" y="4326181"/>
            <a:ext cx="3419955" cy="14232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FBEB97-5DA7-4C7F-943F-87DC01A0EF8B}"/>
              </a:ext>
            </a:extLst>
          </p:cNvPr>
          <p:cNvSpPr/>
          <p:nvPr userDrawn="1"/>
        </p:nvSpPr>
        <p:spPr>
          <a:xfrm>
            <a:off x="362905" y="3959280"/>
            <a:ext cx="1782493" cy="597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50903B-D42D-4D22-A958-C1CD2AD939EE}"/>
              </a:ext>
            </a:extLst>
          </p:cNvPr>
          <p:cNvSpPr txBox="1"/>
          <p:nvPr userDrawn="1"/>
        </p:nvSpPr>
        <p:spPr>
          <a:xfrm rot="16200000">
            <a:off x="10188683" y="4310264"/>
            <a:ext cx="3612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</a:rPr>
              <a:t>Copyright © 2021 TIME Consulting Co., Ltd., Strictly Confidential </a:t>
            </a:r>
            <a:endParaRPr lang="en-US" sz="90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0F5F562-BA8F-4BB6-8EE1-7951C77A0E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1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4F22FEF-0E2F-48B4-9C9A-F3D786374EF5}"/>
              </a:ext>
            </a:extLst>
          </p:cNvPr>
          <p:cNvSpPr txBox="1">
            <a:spLocks/>
          </p:cNvSpPr>
          <p:nvPr userDrawn="1"/>
        </p:nvSpPr>
        <p:spPr>
          <a:xfrm>
            <a:off x="5643209" y="6470506"/>
            <a:ext cx="900685" cy="1909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00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fld id="{0BE42143-7310-4A8F-A2D9-68016CEE3D5A}" type="slidenum">
              <a:rPr lang="de-DE" sz="1000" smtClean="0"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r>
              <a:rPr lang="de-DE" sz="1000">
                <a:latin typeface="Arial" panose="020B0604020202020204" pitchFamily="34" charset="0"/>
                <a:cs typeface="Arial" panose="020B0604020202020204" pitchFamily="34" charset="0"/>
              </a:rPr>
              <a:t> –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870805-F264-4014-89E0-FC5D2FD10BD6}"/>
              </a:ext>
            </a:extLst>
          </p:cNvPr>
          <p:cNvSpPr txBox="1"/>
          <p:nvPr userDrawn="1"/>
        </p:nvSpPr>
        <p:spPr>
          <a:xfrm rot="16200000">
            <a:off x="10385413" y="4506994"/>
            <a:ext cx="32191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</a:rPr>
              <a:t>Copyright © 2020 TIME Consulting Co., Ltd., Strictly Confidential </a:t>
            </a:r>
            <a:endParaRPr lang="en-US" sz="90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A00F674-7D3A-4972-8A15-D48B2A1C1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36" y="165259"/>
            <a:ext cx="11658600" cy="7827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14000"/>
              </a:lnSpc>
              <a:spcBef>
                <a:spcPts val="600"/>
              </a:spcBef>
              <a:defRPr sz="2800" b="1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A27278-9FBB-4583-A265-575659DA74AC}"/>
              </a:ext>
            </a:extLst>
          </p:cNvPr>
          <p:cNvSpPr/>
          <p:nvPr userDrawn="1"/>
        </p:nvSpPr>
        <p:spPr>
          <a:xfrm>
            <a:off x="381391" y="1083602"/>
            <a:ext cx="11439134" cy="45719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789B025-431E-4355-96D3-D756EF5624B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541"/>
          <a:stretch/>
        </p:blipFill>
        <p:spPr bwMode="auto">
          <a:xfrm>
            <a:off x="1100728" y="6369066"/>
            <a:ext cx="393871" cy="414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A895CE-A9FB-4966-82DA-01E7612EC905}"/>
              </a:ext>
            </a:extLst>
          </p:cNvPr>
          <p:cNvSpPr txBox="1"/>
          <p:nvPr userDrawn="1"/>
        </p:nvSpPr>
        <p:spPr>
          <a:xfrm rot="16200000">
            <a:off x="10188683" y="4310264"/>
            <a:ext cx="3612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</a:rPr>
              <a:t>Copyright © 2021 TIME Consulting Co., Ltd., Strictly Confidential </a:t>
            </a:r>
            <a:endParaRPr lang="en-US" sz="90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BEC1A39-CF9E-41E5-A57F-8F4937DDCB8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  <p:pic>
        <p:nvPicPr>
          <p:cNvPr id="15" name="Picture 4" descr="huawei logo">
            <a:extLst>
              <a:ext uri="{FF2B5EF4-FFF2-40B4-BE49-F238E27FC236}">
                <a16:creationId xmlns:a16="http://schemas.microsoft.com/office/drawing/2014/main" id="{04C9DC29-668D-4CAF-B51E-2D81CE7AF1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1885" y="6461589"/>
            <a:ext cx="1240030" cy="27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4566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5" orient="horz" pos="4020">
          <p15:clr>
            <a:srgbClr val="FBAE40"/>
          </p15:clr>
        </p15:guide>
        <p15:guide id="6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_Cover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D2C7BDF-FD24-4406-9403-149A2AB26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2298" y="1713911"/>
            <a:ext cx="8334375" cy="14118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b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D8286AD-A9FB-4FF7-B52D-196825ADA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2298" y="3732214"/>
            <a:ext cx="8334375" cy="6524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9B62BF-E5DD-4793-A4DC-C37228770935}"/>
              </a:ext>
            </a:extLst>
          </p:cNvPr>
          <p:cNvSpPr txBox="1"/>
          <p:nvPr userDrawn="1"/>
        </p:nvSpPr>
        <p:spPr>
          <a:xfrm rot="16200000">
            <a:off x="10188683" y="4310264"/>
            <a:ext cx="36126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>
                    <a:lumMod val="65000"/>
                  </a:schemeClr>
                </a:solidFill>
              </a:rPr>
              <a:t>Copyright © 2021 TIME Consulting Co., Ltd., Strictly Confidential </a:t>
            </a:r>
            <a:endParaRPr lang="en-US" sz="90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911E209-3454-4577-A831-4CB87039FF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916" y="6433268"/>
            <a:ext cx="644400" cy="30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716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E94941-E063-4542-9CAF-3B53DB138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3315D-830E-4BB8-8B52-815465322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E7DC81F-4ED3-4B9D-A0CB-B2EB876FB8D3}"/>
              </a:ext>
            </a:extLst>
          </p:cNvPr>
          <p:cNvSpPr txBox="1">
            <a:spLocks/>
          </p:cNvSpPr>
          <p:nvPr userDrawn="1"/>
        </p:nvSpPr>
        <p:spPr>
          <a:xfrm>
            <a:off x="5643209" y="6470506"/>
            <a:ext cx="900685" cy="1909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00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fld id="{0BE42143-7310-4A8F-A2D9-68016CEE3D5A}" type="slidenum">
              <a:rPr lang="de-DE" sz="1000" smtClean="0"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r>
              <a:rPr lang="de-DE" sz="1000">
                <a:latin typeface="Arial" panose="020B0604020202020204" pitchFamily="34" charset="0"/>
                <a:cs typeface="Arial" panose="020B0604020202020204" pitchFamily="34" charset="0"/>
              </a:rPr>
              <a:t> –</a:t>
            </a:r>
          </a:p>
        </p:txBody>
      </p:sp>
    </p:spTree>
    <p:extLst>
      <p:ext uri="{BB962C8B-B14F-4D97-AF65-F5344CB8AC3E}">
        <p14:creationId xmlns:p14="http://schemas.microsoft.com/office/powerpoint/2010/main" val="30707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696">
          <p15:clr>
            <a:srgbClr val="F26B43"/>
          </p15:clr>
        </p15:guide>
        <p15:guide id="5" pos="234">
          <p15:clr>
            <a:srgbClr val="F26B43"/>
          </p15:clr>
        </p15:guide>
        <p15:guide id="6" pos="744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8.emf"/><Relationship Id="rId7" Type="http://schemas.openxmlformats.org/officeDocument/2006/relationships/image" Target="../media/image11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FC6A3D-2DBB-4C0D-A58C-4874D409E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686" y="2535695"/>
            <a:ext cx="3001231" cy="146031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F19189A-A763-414D-838E-893AACE27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36" y="165259"/>
            <a:ext cx="11658600" cy="782752"/>
          </a:xfrm>
        </p:spPr>
        <p:txBody>
          <a:bodyPr>
            <a:noAutofit/>
          </a:bodyPr>
          <a:lstStyle/>
          <a:p>
            <a:r>
              <a:rPr lang="th-TH" dirty="0"/>
              <a:t>ในแผนงานที่ </a:t>
            </a:r>
            <a:r>
              <a:rPr lang="en-US" dirty="0"/>
              <a:t>1</a:t>
            </a:r>
            <a:r>
              <a:rPr lang="th-TH" dirty="0"/>
              <a:t> ที่ปรึกษาจะวางแผนดำเนินงานโครงการอย่างละเอียด</a:t>
            </a:r>
            <a:r>
              <a:rPr lang="en-US" dirty="0"/>
              <a:t> </a:t>
            </a:r>
            <a:r>
              <a:rPr lang="th-TH" dirty="0"/>
              <a:t>โดยจะระบุกรอบแนวคิดในการศึกษา</a:t>
            </a:r>
            <a:br>
              <a:rPr lang="th-TH" dirty="0"/>
            </a:br>
            <a:r>
              <a:rPr lang="th-TH" dirty="0"/>
              <a:t>และวางแผนงานโครงการโดยละเอียด และจัดประชุม </a:t>
            </a:r>
            <a:r>
              <a:rPr lang="en-US" dirty="0"/>
              <a:t>Kick-off </a:t>
            </a:r>
            <a:r>
              <a:rPr lang="th-TH" dirty="0"/>
              <a:t>กับ สสร</a:t>
            </a:r>
            <a:r>
              <a:rPr lang="en-US" dirty="0"/>
              <a:t>.</a:t>
            </a:r>
            <a:endParaRPr lang="th-TH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84315C-B18B-4882-9EF2-FFC6E73D74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117638" y="-281125"/>
            <a:ext cx="5912158" cy="27167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A8C3735E-DB17-4549-81AA-D62E1C5330C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33398" y="2571670"/>
            <a:ext cx="2937263" cy="1298530"/>
          </a:xfrm>
          <a:prstGeom prst="rect">
            <a:avLst/>
          </a:prstGeom>
          <a:solidFill>
            <a:schemeClr val="bg1"/>
          </a:solidFill>
          <a:ln>
            <a:solidFill>
              <a:srgbClr val="000000">
                <a:lumMod val="95000"/>
                <a:lumOff val="5000"/>
              </a:srgbClr>
            </a:solidFill>
          </a:ln>
        </p:spPr>
      </p:pic>
      <p:sp>
        <p:nvSpPr>
          <p:cNvPr id="67" name="Arrow: Chevron 66">
            <a:extLst>
              <a:ext uri="{FF2B5EF4-FFF2-40B4-BE49-F238E27FC236}">
                <a16:creationId xmlns:a16="http://schemas.microsoft.com/office/drawing/2014/main" id="{AD5917B1-442F-4625-959B-9E3DDAD502F5}"/>
              </a:ext>
            </a:extLst>
          </p:cNvPr>
          <p:cNvSpPr/>
          <p:nvPr/>
        </p:nvSpPr>
        <p:spPr>
          <a:xfrm>
            <a:off x="9059778" y="1256250"/>
            <a:ext cx="2751221" cy="460933"/>
          </a:xfrm>
          <a:prstGeom prst="chevr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2000" b="1">
                <a:solidFill>
                  <a:srgbClr val="FFFFFF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จัดการประชุม </a:t>
            </a:r>
            <a:r>
              <a:rPr lang="en-US" sz="2000" b="1">
                <a:solidFill>
                  <a:srgbClr val="FFFFFF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Kick-off</a:t>
            </a:r>
            <a:endParaRPr kumimoji="0" lang="th-TH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68" name="Arrow: Pentagon 67">
            <a:extLst>
              <a:ext uri="{FF2B5EF4-FFF2-40B4-BE49-F238E27FC236}">
                <a16:creationId xmlns:a16="http://schemas.microsoft.com/office/drawing/2014/main" id="{D87AF394-7AE3-4A6F-90A3-CF414E92C09E}"/>
              </a:ext>
            </a:extLst>
          </p:cNvPr>
          <p:cNvSpPr/>
          <p:nvPr/>
        </p:nvSpPr>
        <p:spPr>
          <a:xfrm>
            <a:off x="381000" y="1256250"/>
            <a:ext cx="8801502" cy="460933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H SarabunPSK" panose="020B0500040200020003" pitchFamily="34" charset="-34"/>
                <a:ea typeface="+mn-ea"/>
                <a:cs typeface="TH SarabunPSK" panose="020B0500040200020003" pitchFamily="34" charset="-34"/>
              </a:rPr>
              <a:t>ออกแบบแผนการดำเนินงานโครงการโดยละเอียด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B5351A4-5B81-41DD-9CE4-B307C1316D45}"/>
              </a:ext>
            </a:extLst>
          </p:cNvPr>
          <p:cNvSpPr txBox="1"/>
          <p:nvPr/>
        </p:nvSpPr>
        <p:spPr>
          <a:xfrm>
            <a:off x="707658" y="1951278"/>
            <a:ext cx="3987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th-TH" spc="-10" dirty="0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กรอบแนวคิด ขอบเขตงาน ระเบียบวิธีการศึกษา และขั้นตอนการดำเนินงาน และผลงานที่จะส่งมอบ </a:t>
            </a:r>
          </a:p>
        </p:txBody>
      </p:sp>
      <p:pic>
        <p:nvPicPr>
          <p:cNvPr id="70" name="Picture 69" descr="A group of people in a room&#10;&#10;Description generated with very high confidence">
            <a:extLst>
              <a:ext uri="{FF2B5EF4-FFF2-40B4-BE49-F238E27FC236}">
                <a16:creationId xmlns:a16="http://schemas.microsoft.com/office/drawing/2014/main" id="{256EF002-606D-4A1E-9A60-6B65D06C1F1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131"/>
          <a:stretch/>
        </p:blipFill>
        <p:spPr>
          <a:xfrm>
            <a:off x="9279247" y="2011639"/>
            <a:ext cx="2165560" cy="1465975"/>
          </a:xfrm>
          <a:prstGeom prst="rect">
            <a:avLst/>
          </a:prstGeom>
        </p:spPr>
      </p:pic>
      <p:sp>
        <p:nvSpPr>
          <p:cNvPr id="71" name="Oval 70">
            <a:extLst>
              <a:ext uri="{FF2B5EF4-FFF2-40B4-BE49-F238E27FC236}">
                <a16:creationId xmlns:a16="http://schemas.microsoft.com/office/drawing/2014/main" id="{D822DA3B-06CB-481F-94B5-FBD69BED7FF4}"/>
              </a:ext>
            </a:extLst>
          </p:cNvPr>
          <p:cNvSpPr/>
          <p:nvPr/>
        </p:nvSpPr>
        <p:spPr>
          <a:xfrm>
            <a:off x="408906" y="4222681"/>
            <a:ext cx="338606" cy="32842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</a:t>
            </a:r>
            <a:endParaRPr kumimoji="0" lang="th-TH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TH SarabunPSK" panose="020B0500040200020003" pitchFamily="34" charset="-34"/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04CBA551-C662-4002-841B-6497047264F2}"/>
              </a:ext>
            </a:extLst>
          </p:cNvPr>
          <p:cNvSpPr/>
          <p:nvPr/>
        </p:nvSpPr>
        <p:spPr>
          <a:xfrm>
            <a:off x="408906" y="2107237"/>
            <a:ext cx="338606" cy="32842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</a:t>
            </a:r>
            <a:endParaRPr kumimoji="0" lang="th-TH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TH SarabunPSK" panose="020B0500040200020003" pitchFamily="34" charset="-34"/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55951E5-A0FF-4274-9585-5B019CF8DAFB}"/>
              </a:ext>
            </a:extLst>
          </p:cNvPr>
          <p:cNvSpPr/>
          <p:nvPr/>
        </p:nvSpPr>
        <p:spPr>
          <a:xfrm>
            <a:off x="4931545" y="2107237"/>
            <a:ext cx="338606" cy="32842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</a:t>
            </a:r>
            <a:endParaRPr kumimoji="0" lang="th-TH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TH SarabunPSK" panose="020B0500040200020003" pitchFamily="34" charset="-34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AA7202A-25E9-40EA-8A5A-2E781A318063}"/>
              </a:ext>
            </a:extLst>
          </p:cNvPr>
          <p:cNvSpPr txBox="1"/>
          <p:nvPr/>
        </p:nvSpPr>
        <p:spPr>
          <a:xfrm>
            <a:off x="707658" y="4205221"/>
            <a:ext cx="398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th-TH" spc="-10" dirty="0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การประเมินผลการดำเนินงานของโครงการ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D370DA6-E213-452C-AA15-A8FB7D1A2AC5}"/>
              </a:ext>
            </a:extLst>
          </p:cNvPr>
          <p:cNvSpPr/>
          <p:nvPr/>
        </p:nvSpPr>
        <p:spPr>
          <a:xfrm>
            <a:off x="3568938" y="2582384"/>
            <a:ext cx="862645" cy="25821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2EA55EE-0955-4DFA-AF3C-B87B7F8E6256}"/>
              </a:ext>
            </a:extLst>
          </p:cNvPr>
          <p:cNvSpPr txBox="1"/>
          <p:nvPr/>
        </p:nvSpPr>
        <p:spPr>
          <a:xfrm>
            <a:off x="9279246" y="3750374"/>
            <a:ext cx="2363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th-TH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TH SarabunPSK" panose="020B0500040200020003" pitchFamily="34" charset="-34"/>
                <a:ea typeface="+mn-ea"/>
                <a:cs typeface="TH SarabunPSK" panose="020B0500040200020003" pitchFamily="34" charset="-34"/>
              </a:rPr>
              <a:t>จัดประชุมหารือเพื่อนำเสนอแผนการดำเนินงานในโครงการ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TH SarabunPSK" panose="020B0500040200020003" pitchFamily="34" charset="-34"/>
                <a:ea typeface="+mn-ea"/>
                <a:cs typeface="TH SarabunPSK" panose="020B0500040200020003" pitchFamily="34" charset="-34"/>
              </a:rPr>
              <a:t> </a:t>
            </a:r>
            <a:r>
              <a:rPr kumimoji="0" lang="th-TH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TH SarabunPSK" panose="020B0500040200020003" pitchFamily="34" charset="-34"/>
                <a:ea typeface="+mn-ea"/>
                <a:cs typeface="TH SarabunPSK" panose="020B0500040200020003" pitchFamily="34" charset="-34"/>
              </a:rPr>
              <a:t>และขอความเห็นชอบจาก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TH SarabunPSK" panose="020B0500040200020003" pitchFamily="34" charset="-34"/>
                <a:ea typeface="+mn-ea"/>
                <a:cs typeface="TH SarabunPSK" panose="020B0500040200020003" pitchFamily="34" charset="-34"/>
              </a:rPr>
              <a:t> </a:t>
            </a:r>
            <a:r>
              <a:rPr kumimoji="0" lang="th-TH" sz="18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TH SarabunPSK" panose="020B0500040200020003" pitchFamily="34" charset="-34"/>
                <a:ea typeface="+mn-ea"/>
                <a:cs typeface="TH SarabunPSK" panose="020B0500040200020003" pitchFamily="34" charset="-34"/>
              </a:rPr>
              <a:t>สสร. ก่อนดำเนินการเตรียมการสำหรับส่วนงานถัดไป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B44A4835-6C3A-43DE-BCD9-54BB3740776C}"/>
              </a:ext>
            </a:extLst>
          </p:cNvPr>
          <p:cNvSpPr/>
          <p:nvPr/>
        </p:nvSpPr>
        <p:spPr>
          <a:xfrm>
            <a:off x="4931545" y="4222681"/>
            <a:ext cx="338606" cy="32842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TH SarabunPSK" panose="020B0500040200020003" pitchFamily="34" charset="-34"/>
              </a:rPr>
              <a:t>4</a:t>
            </a:r>
            <a:endParaRPr kumimoji="0" lang="th-TH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TH SarabunPSK" panose="020B0500040200020003" pitchFamily="34" charset="-34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2AC8B8C-3C9C-4461-BD5A-65E2B2A26BC8}"/>
              </a:ext>
            </a:extLst>
          </p:cNvPr>
          <p:cNvSpPr txBox="1"/>
          <p:nvPr/>
        </p:nvSpPr>
        <p:spPr>
          <a:xfrm>
            <a:off x="5276325" y="4225676"/>
            <a:ext cx="3739674" cy="32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800" dirty="0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แผนการบริหารความเสี่ยงการดำเนินงานของโครงการ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8AB566-21A2-41C7-875E-013CA393DC6A}"/>
              </a:ext>
            </a:extLst>
          </p:cNvPr>
          <p:cNvSpPr/>
          <p:nvPr/>
        </p:nvSpPr>
        <p:spPr>
          <a:xfrm>
            <a:off x="7851656" y="2582384"/>
            <a:ext cx="862645" cy="25821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</a:t>
            </a: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A1B6AA75-1472-4BFB-8BD8-3AEBBFCA3B1D}"/>
              </a:ext>
            </a:extLst>
          </p:cNvPr>
          <p:cNvPicPr/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398" y="4630614"/>
            <a:ext cx="2907280" cy="1312986"/>
          </a:xfrm>
          <a:prstGeom prst="rect">
            <a:avLst/>
          </a:prstGeom>
          <a:solidFill>
            <a:schemeClr val="bg1"/>
          </a:solidFill>
          <a:ln>
            <a:solidFill>
              <a:srgbClr val="000000">
                <a:lumMod val="95000"/>
                <a:lumOff val="5000"/>
              </a:srgbClr>
            </a:solidFill>
          </a:ln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BA44592-C557-45C9-A7D9-65875DEE66DF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479" y="4638575"/>
            <a:ext cx="2955924" cy="1262430"/>
          </a:xfrm>
          <a:prstGeom prst="rect">
            <a:avLst/>
          </a:prstGeom>
          <a:solidFill>
            <a:schemeClr val="bg1"/>
          </a:solidFill>
          <a:ln>
            <a:solidFill>
              <a:srgbClr val="000000">
                <a:lumMod val="95000"/>
                <a:lumOff val="5000"/>
              </a:srgbClr>
            </a:solidFill>
          </a:ln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A28C899A-408C-4376-8AB2-6DE104FB5ADD}"/>
              </a:ext>
            </a:extLst>
          </p:cNvPr>
          <p:cNvSpPr txBox="1"/>
          <p:nvPr/>
        </p:nvSpPr>
        <p:spPr>
          <a:xfrm>
            <a:off x="5276325" y="1949508"/>
            <a:ext cx="398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th-TH" spc="-10" dirty="0">
                <a:solidFill>
                  <a:schemeClr val="accent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ระยะเวลาและรายละเอียดการดำเนินงานตลอดโครงการ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7244C57-1366-41E0-8DEF-796EECB3BB4F}"/>
              </a:ext>
            </a:extLst>
          </p:cNvPr>
          <p:cNvSpPr/>
          <p:nvPr/>
        </p:nvSpPr>
        <p:spPr>
          <a:xfrm>
            <a:off x="3568938" y="4586002"/>
            <a:ext cx="862645" cy="25821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94EC8F8-C5F9-42EC-A801-6B24AC6054DC}"/>
              </a:ext>
            </a:extLst>
          </p:cNvPr>
          <p:cNvSpPr/>
          <p:nvPr/>
        </p:nvSpPr>
        <p:spPr>
          <a:xfrm>
            <a:off x="7851656" y="4586002"/>
            <a:ext cx="862645" cy="25821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H SarabunPSK" panose="020B0500040200020003" pitchFamily="34" charset="-34"/>
                <a:cs typeface="TH SarabunPSK" panose="020B0500040200020003" pitchFamily="34" charset="-34"/>
              </a:rPr>
              <a:t>ตัวอย่าง</a:t>
            </a:r>
          </a:p>
        </p:txBody>
      </p:sp>
    </p:spTree>
    <p:extLst>
      <p:ext uri="{BB962C8B-B14F-4D97-AF65-F5344CB8AC3E}">
        <p14:creationId xmlns:p14="http://schemas.microsoft.com/office/powerpoint/2010/main" val="1259465743"/>
      </p:ext>
    </p:extLst>
  </p:cSld>
  <p:clrMapOvr>
    <a:masterClrMapping/>
  </p:clrMapOvr>
</p:sld>
</file>

<file path=ppt/theme/theme1.xml><?xml version="1.0" encoding="utf-8"?>
<a:theme xmlns:a="http://schemas.openxmlformats.org/drawingml/2006/main" name="4_TIME Consult Theme Color V2">
  <a:themeElements>
    <a:clrScheme name="TIME Consulting">
      <a:dk1>
        <a:srgbClr val="000000"/>
      </a:dk1>
      <a:lt1>
        <a:srgbClr val="FFFFFF"/>
      </a:lt1>
      <a:dk2>
        <a:srgbClr val="228DDD"/>
      </a:dk2>
      <a:lt2>
        <a:srgbClr val="06A2BC"/>
      </a:lt2>
      <a:accent1>
        <a:srgbClr val="0F3492"/>
      </a:accent1>
      <a:accent2>
        <a:srgbClr val="0162F7"/>
      </a:accent2>
      <a:accent3>
        <a:srgbClr val="0846A1"/>
      </a:accent3>
      <a:accent4>
        <a:srgbClr val="1448CC"/>
      </a:accent4>
      <a:accent5>
        <a:srgbClr val="4E5456"/>
      </a:accent5>
      <a:accent6>
        <a:srgbClr val="ED7318"/>
      </a:accent6>
      <a:hlink>
        <a:srgbClr val="FFFFFF"/>
      </a:hlink>
      <a:folHlink>
        <a:srgbClr val="FFFF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IME Consult Theme Color V2" id="{850F6C03-90A6-46B5-9D54-AE4612E4C3E5}" vid="{4A25925D-5339-48AF-9A25-342B581158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12161</TotalTime>
  <Words>110</Words>
  <Application>Microsoft Office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TH SarabunPSK</vt:lpstr>
      <vt:lpstr>4_TIME Consult Theme Color V2</vt:lpstr>
      <vt:lpstr>ในแผนงานที่ 1 ที่ปรึกษาจะวางแผนดำเนินงานโครงการอย่างละเอียด โดยจะระบุกรอบแนวคิดในการศึกษา และวางแผนงานโครงการโดยละเอียด และจัดประชุม Kick-off กับ สสร.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Jackkit Sangkittiwan</dc:creator>
  <cp:lastModifiedBy>Sompeeti Wallibhodome</cp:lastModifiedBy>
  <cp:revision>222</cp:revision>
  <cp:lastPrinted>2018-07-05T09:38:06Z</cp:lastPrinted>
  <dcterms:created xsi:type="dcterms:W3CDTF">2018-07-05T07:06:36Z</dcterms:created>
  <dcterms:modified xsi:type="dcterms:W3CDTF">2022-05-08T12:07:39Z</dcterms:modified>
</cp:coreProperties>
</file>

<file path=docProps/thumbnail.jpeg>
</file>